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6.gif" ContentType="image/gif"/>
  <Override PartName="/ppt/media/image37.png" ContentType="image/png"/>
  <Override PartName="/ppt/media/image2.gif" ContentType="image/gif"/>
  <Override PartName="/ppt/media/image3.gif" ContentType="image/gif"/>
  <Override PartName="/ppt/media/image28.gif" ContentType="image/gif"/>
  <Override PartName="/ppt/media/image8.png" ContentType="image/png"/>
  <Override PartName="/ppt/media/image4.gif" ContentType="image/gif"/>
  <Override PartName="/ppt/media/image39.png" ContentType="image/png"/>
  <Override PartName="/ppt/media/image5.png" ContentType="image/png"/>
  <Override PartName="/ppt/media/image7.gif" ContentType="image/gif"/>
  <Override PartName="/ppt/media/image9.gif" ContentType="image/gif"/>
  <Override PartName="/ppt/media/image10.gif" ContentType="image/gif"/>
  <Override PartName="/ppt/media/image11.gif" ContentType="image/gif"/>
  <Override PartName="/ppt/media/image12.gif" ContentType="image/gif"/>
  <Override PartName="/ppt/media/image13.gif" ContentType="image/gif"/>
  <Override PartName="/ppt/media/image14.gif" ContentType="image/gif"/>
  <Override PartName="/ppt/media/image15.gif" ContentType="image/gif"/>
  <Override PartName="/ppt/media/image16.gif" ContentType="image/gif"/>
  <Override PartName="/ppt/media/image17.gif" ContentType="image/gif"/>
  <Override PartName="/ppt/media/image18.gif" ContentType="image/gif"/>
  <Override PartName="/ppt/media/image19.gif" ContentType="image/gif"/>
  <Override PartName="/ppt/media/image20.gif" ContentType="image/gif"/>
  <Override PartName="/ppt/media/image21.gif" ContentType="image/gif"/>
  <Override PartName="/ppt/media/image22.gif" ContentType="image/gif"/>
  <Override PartName="/ppt/media/image23.gif" ContentType="image/gif"/>
  <Override PartName="/ppt/media/image24.gif" ContentType="image/gif"/>
  <Override PartName="/ppt/media/image25.jpeg" ContentType="image/jpeg"/>
  <Override PartName="/ppt/media/image26.gif" ContentType="image/gif"/>
  <Override PartName="/ppt/media/image27.gif" ContentType="image/gif"/>
  <Override PartName="/ppt/media/image29.gif" ContentType="image/gif"/>
  <Override PartName="/ppt/media/image30.gif" ContentType="image/gif"/>
  <Override PartName="/ppt/media/image31.gif" ContentType="image/gif"/>
  <Override PartName="/ppt/media/image32.gif" ContentType="image/gif"/>
  <Override PartName="/ppt/media/image33.gif" ContentType="image/gif"/>
  <Override PartName="/ppt/media/image34.gif" ContentType="image/gif"/>
  <Override PartName="/ppt/media/image35.gif" ContentType="image/gif"/>
  <Override PartName="/ppt/media/image36.gif" ContentType="image/gif"/>
  <Override PartName="/ppt/media/image38.gif" ContentType="image/gif"/>
  <Override PartName="/ppt/media/image40.png" ContentType="image/png"/>
  <Override PartName="/ppt/media/image42.jpeg" ContentType="image/jpeg"/>
  <Override PartName="/ppt/media/image41.gif" ContentType="image/gif"/>
  <Override PartName="/ppt/media/image43.gif" ContentType="image/gif"/>
  <Override PartName="/ppt/media/image44.gif" ContentType="image/gif"/>
  <Override PartName="/ppt/media/image45.gif" ContentType="image/gif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gif"/><Relationship Id="rId2" Type="http://schemas.openxmlformats.org/officeDocument/2006/relationships/image" Target="../media/image20.gif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gif"/><Relationship Id="rId2" Type="http://schemas.openxmlformats.org/officeDocument/2006/relationships/image" Target="../media/image22.gi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image" Target="../media/image24.gi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gi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gif"/><Relationship Id="rId2" Type="http://schemas.openxmlformats.org/officeDocument/2006/relationships/hyperlink" Target="https://github.com/Unity-Technologies/TerrainToolSamples" TargetMode="External"/><Relationship Id="rId3" Type="http://schemas.openxmlformats.org/officeDocument/2006/relationships/image" Target="../media/image28.gif"/><Relationship Id="rId4" Type="http://schemas.openxmlformats.org/officeDocument/2006/relationships/image" Target="../media/image29.gif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gif"/><Relationship Id="rId2" Type="http://schemas.openxmlformats.org/officeDocument/2006/relationships/image" Target="../media/image31.gif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gif"/><Relationship Id="rId2" Type="http://schemas.openxmlformats.org/officeDocument/2006/relationships/image" Target="../media/image33.gif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gif"/><Relationship Id="rId2" Type="http://schemas.openxmlformats.org/officeDocument/2006/relationships/image" Target="../media/image35.gif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gif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gif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gif"/><Relationship Id="rId2" Type="http://schemas.openxmlformats.org/officeDocument/2006/relationships/hyperlink" Target="https://terrain.party/" TargetMode="External"/><Relationship Id="rId3" Type="http://schemas.openxmlformats.org/officeDocument/2006/relationships/hyperlink" Target="https://cs.heightmap.skydark.pl/" TargetMode="External"/><Relationship Id="rId4" Type="http://schemas.openxmlformats.org/officeDocument/2006/relationships/image" Target="../media/image42.jpe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3.gif"/><Relationship Id="rId2" Type="http://schemas.openxmlformats.org/officeDocument/2006/relationships/image" Target="../media/image44.gif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gi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image" Target="../media/image7.gif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image" Target="../media/image10.gif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image" Target="../media/image12.gif"/><Relationship Id="rId3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image" Target="../media/image14.gi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image" Target="../media/image16.gi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image" Target="../media/image18.gif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-1440" y="0"/>
            <a:ext cx="8697240" cy="98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5000"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Terrain Tools in Level Design 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83520" y="1312560"/>
            <a:ext cx="8312040" cy="16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(Vodič za stvaranje otoka u 6 dana)</a:t>
            </a:r>
            <a:endParaRPr b="0" lang="hr-HR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Height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7818480" y="1326240"/>
            <a:ext cx="4188240" cy="390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Alat kojim možete dizati Tile-ove ili njegove dijelove na unaprijed određenu visinu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Flatten Tile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diže samo odabrani Tile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Flatten All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diže sve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Idealno za ceste, puteve, platoe  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Picture 5" descr=""/>
          <p:cNvPicPr/>
          <p:nvPr/>
        </p:nvPicPr>
        <p:blipFill>
          <a:blip r:embed="rId2"/>
          <a:stretch/>
        </p:blipFill>
        <p:spPr>
          <a:xfrm>
            <a:off x="700560" y="1333800"/>
            <a:ext cx="6859080" cy="3901320"/>
          </a:xfrm>
          <a:prstGeom prst="rect">
            <a:avLst/>
          </a:prstGeom>
          <a:ln w="0">
            <a:noFill/>
          </a:ln>
        </p:spPr>
      </p:pic>
      <p:sp>
        <p:nvSpPr>
          <p:cNvPr id="150" name="TextBox 4"/>
          <p:cNvSpPr/>
          <p:nvPr/>
        </p:nvSpPr>
        <p:spPr>
          <a:xfrm>
            <a:off x="698040" y="5555520"/>
            <a:ext cx="511524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World Space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– Terrain se diže na zadanu visinu</a:t>
            </a:r>
            <a:endParaRPr b="0" lang="hr-HR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Local Space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–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Terrain se diže za zadanu visinu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hr-HR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434" dur="indefinite" restart="never" nodeType="tmRoot">
          <p:childTnLst>
            <p:seq>
              <p:cTn id="435" dur="indefinite" nodeType="mainSeq">
                <p:childTnLst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0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1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4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5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9" dur="500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0" dur="500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61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4" dur="500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5" dur="500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66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1" dur="500" fill="hold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2" dur="500" fill="hold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73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Smooth Height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Picture 5" descr=""/>
          <p:cNvPicPr/>
          <p:nvPr/>
        </p:nvPicPr>
        <p:blipFill>
          <a:blip r:embed="rId2"/>
          <a:stretch/>
        </p:blipFill>
        <p:spPr>
          <a:xfrm>
            <a:off x="710280" y="1333800"/>
            <a:ext cx="6747480" cy="3854880"/>
          </a:xfrm>
          <a:prstGeom prst="rect">
            <a:avLst/>
          </a:prstGeom>
          <a:ln w="0">
            <a:noFill/>
          </a:ln>
        </p:spPr>
      </p:pic>
      <p:sp>
        <p:nvSpPr>
          <p:cNvPr id="153" name="TextBox 5"/>
          <p:cNvSpPr/>
          <p:nvPr/>
        </p:nvSpPr>
        <p:spPr>
          <a:xfrm>
            <a:off x="7845480" y="1337040"/>
            <a:ext cx="4260240" cy="30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Zaobljavanje oštrih bridova Terrain-a</a:t>
            </a:r>
            <a:endParaRPr b="0" lang="hr-HR" sz="2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Ukoliko je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Blur Direction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endParaRPr b="0" lang="hr-HR" sz="24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-1: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zaobljavaju se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exterior edges (convex)</a:t>
            </a:r>
            <a:endParaRPr b="0" lang="hr-HR" sz="24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1: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zaobljavaju se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interior edges (concave)</a:t>
            </a:r>
            <a:endParaRPr b="0" lang="hr-HR" sz="24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0: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zaobljavaju se oboje</a:t>
            </a:r>
            <a:endParaRPr b="0" lang="hr-HR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481" dur="indefinite" restart="never" nodeType="tmRoot">
          <p:childTnLst>
            <p:seq>
              <p:cTn id="482" dur="indefinite" nodeType="mainSeq">
                <p:childTnLst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7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9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0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Stamp Terrain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73200" y="5341680"/>
            <a:ext cx="10607760" cy="132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9000"/>
          </a:bodyPr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Stamp Height-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om određujete visinu koju ćete svakim stampom dizati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Max &lt;-&gt; Add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sadrži postotak kojim ćete moći ići iznad zadane visine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Subtract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tim postotkom snižava Terrain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Picture 6" descr=""/>
          <p:cNvPicPr/>
          <p:nvPr/>
        </p:nvPicPr>
        <p:blipFill>
          <a:blip r:embed="rId2"/>
          <a:stretch/>
        </p:blipFill>
        <p:spPr>
          <a:xfrm>
            <a:off x="672840" y="1324800"/>
            <a:ext cx="6793920" cy="38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504" dur="indefinite" restart="never" nodeType="tmRoot">
          <p:childTnLst>
            <p:seq>
              <p:cTn id="505" dur="indefinite" nodeType="mainSeq">
                <p:childTnLst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0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1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2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5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26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1" dur="500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2" dur="500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33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8" dur="500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9" dur="500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0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Just a moment please...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Picture 8" descr="Graphical user interface, text&#10;&#10;Description automatically generated"/>
          <p:cNvPicPr/>
          <p:nvPr/>
        </p:nvPicPr>
        <p:blipFill>
          <a:blip r:embed="rId2"/>
          <a:stretch/>
        </p:blipFill>
        <p:spPr>
          <a:xfrm>
            <a:off x="883080" y="3781440"/>
            <a:ext cx="6682680" cy="292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Custom Terrain Tools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98400" y="4134960"/>
            <a:ext cx="4335120" cy="223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 Unity-ju možete napraviti vlastite ili ubaciti tuđe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Custom Terrain Toolse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2"/>
              </a:rPr>
              <a:t>https://github.com/Unity-Technologies/TerrainToolSamples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Ubacite foldere u Project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Box 5"/>
          <p:cNvSpPr/>
          <p:nvPr/>
        </p:nvSpPr>
        <p:spPr>
          <a:xfrm>
            <a:off x="7769880" y="1332360"/>
            <a:ext cx="4034160" cy="29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Možete napraviti svoj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Custom Brush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koristeći:</a:t>
            </a:r>
            <a:endParaRPr b="0" lang="hr-HR" sz="24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Mask Map </a:t>
            </a:r>
            <a:endParaRPr b="0" lang="hr-HR" sz="24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Heightmap</a:t>
            </a:r>
            <a:endParaRPr b="0" lang="hr-HR" sz="2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Klikom na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New Brush</a:t>
            </a:r>
            <a:endParaRPr b="0" lang="hr-H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2400" spc="-1" strike="noStrike">
              <a:latin typeface="Arial"/>
            </a:endParaRPr>
          </a:p>
        </p:txBody>
      </p:sp>
      <p:pic>
        <p:nvPicPr>
          <p:cNvPr id="162" name="Picture 6" descr=""/>
          <p:cNvPicPr/>
          <p:nvPr/>
        </p:nvPicPr>
        <p:blipFill>
          <a:blip r:embed="rId3"/>
          <a:stretch/>
        </p:blipFill>
        <p:spPr>
          <a:xfrm>
            <a:off x="698040" y="1328400"/>
            <a:ext cx="6647760" cy="2667960"/>
          </a:xfrm>
          <a:prstGeom prst="rect">
            <a:avLst/>
          </a:prstGeom>
          <a:ln w="0">
            <a:noFill/>
          </a:ln>
        </p:spPr>
      </p:pic>
      <p:pic>
        <p:nvPicPr>
          <p:cNvPr id="163" name="Picture 8" descr=""/>
          <p:cNvPicPr/>
          <p:nvPr/>
        </p:nvPicPr>
        <p:blipFill>
          <a:blip r:embed="rId4"/>
          <a:stretch/>
        </p:blipFill>
        <p:spPr>
          <a:xfrm>
            <a:off x="5113800" y="4081680"/>
            <a:ext cx="6647760" cy="263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541" dur="indefinite" restart="never" nodeType="tmRoot">
          <p:childTnLst>
            <p:seq>
              <p:cTn id="542" dur="indefinite" nodeType="mainSeq">
                <p:childTnLst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9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5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7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5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6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77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2" dur="500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3" dur="500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84" dur="5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9" dur="500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0" dur="500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91" dur="5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Paint Trees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81120" y="4671720"/>
            <a:ext cx="10517760" cy="214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Tree Density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-jem određujete kolika će biti gustoća drveća na sceni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Enable Tree Colliders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omogućuje da drveća imaju Collidere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Bend Factor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određuje koliko će se drvo savijati pod naletima vjetra u Wind Zoni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Lock Width to Height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– po defaultu su drveću zaključane mjere kako bi se ravnomjerno moglo povećavati, može se isključiti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Box 5"/>
          <p:cNvSpPr/>
          <p:nvPr/>
        </p:nvSpPr>
        <p:spPr>
          <a:xfrm>
            <a:off x="7769880" y="1332360"/>
            <a:ext cx="4034160" cy="33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Edit Trees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-om ubacujete prefab drveta u Toolbar</a:t>
            </a:r>
            <a:endParaRPr b="0" lang="hr-HR" sz="2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Prefabe možete random generirati na Terrainu pomoću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Mass Place Trees</a:t>
            </a:r>
            <a:endParaRPr b="0" lang="hr-HR" sz="2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Prefabe možete također stavljati lijevim klikom miša te ih uklanjati uz Shift i lijevi klik miša</a:t>
            </a:r>
            <a:endParaRPr b="0" lang="hr-HR" sz="2400" spc="-1" strike="noStrike">
              <a:latin typeface="Arial"/>
            </a:endParaRPr>
          </a:p>
        </p:txBody>
      </p:sp>
      <p:pic>
        <p:nvPicPr>
          <p:cNvPr id="167" name="Picture 7" descr="Graphical user interface&#10;&#10;Description automatically generated"/>
          <p:cNvPicPr/>
          <p:nvPr/>
        </p:nvPicPr>
        <p:blipFill>
          <a:blip r:embed="rId2"/>
          <a:stretch/>
        </p:blipFill>
        <p:spPr>
          <a:xfrm>
            <a:off x="680760" y="1329480"/>
            <a:ext cx="6950880" cy="288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592" dur="indefinite" restart="never" nodeType="tmRoot">
          <p:childTnLst>
            <p:seq>
              <p:cTn id="593" dur="indefinite" nodeType="mainSeq">
                <p:childTnLst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8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9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00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0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9" dur="5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0" dur="5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21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6" dur="500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7" dur="500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28" dur="5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3" dur="500" fill="hold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4" dur="500" fill="hold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35" dur="5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0" dur="500" fill="hold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1" dur="500" fill="hold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42" dur="5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Wind Zones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715680" y="4325400"/>
            <a:ext cx="10517760" cy="214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2000"/>
          </a:bodyPr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Directional mode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– vjetar utječe na Terrain u istome smjeru, korisno za efekte poput prirodnog micanja drveća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Spherical mode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 – vjetar puše iz centra sfere prema van, korisno za efekte poput eksplozije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Main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– snaga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Turbulence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– random varijacija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Pulse Magnitude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– snaga pulsiranja vjetra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Pulse Frequency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– vrijeme između intervala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Box 5"/>
          <p:cNvSpPr/>
          <p:nvPr/>
        </p:nvSpPr>
        <p:spPr>
          <a:xfrm>
            <a:off x="7925760" y="1332360"/>
            <a:ext cx="4267800" cy="21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GameObject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&gt; 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3D Object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&gt; 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Wind Zone</a:t>
            </a:r>
            <a:endParaRPr b="0" lang="hr-H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0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Ukoliko želite ubaciti u neki Game Object na sceni:</a:t>
            </a:r>
            <a:endParaRPr b="0" lang="hr-HR" sz="20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Add Component &gt; Wind Zone</a:t>
            </a:r>
            <a:endParaRPr b="0" lang="hr-HR" sz="2000" spc="-1" strike="noStrike">
              <a:latin typeface="Arial"/>
            </a:endParaRPr>
          </a:p>
        </p:txBody>
      </p:sp>
      <p:pic>
        <p:nvPicPr>
          <p:cNvPr id="171" name="Picture 6" descr=""/>
          <p:cNvPicPr/>
          <p:nvPr/>
        </p:nvPicPr>
        <p:blipFill>
          <a:blip r:embed="rId2"/>
          <a:stretch/>
        </p:blipFill>
        <p:spPr>
          <a:xfrm>
            <a:off x="715320" y="1319400"/>
            <a:ext cx="7219080" cy="273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643" dur="indefinite" restart="never" nodeType="tmRoot">
          <p:childTnLst>
            <p:seq>
              <p:cTn id="644" dur="indefinite" nodeType="mainSeq">
                <p:childTnLst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9" dur="5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0" dur="5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51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5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6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0" dur="5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1" dur="5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2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7" dur="500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8" dur="500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9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4" dur="500" fill="hold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5" dur="500" fill="hold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86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1" dur="500" fill="hold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2" dur="500" fill="hold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93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8" dur="500" fill="hold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9" dur="500" fill="hold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00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>
                      <p:stCondLst>
                        <p:cond delay="indefinite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5" dur="500" fill="hold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6" dur="500" fill="hold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07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Paint Details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720000" y="4690440"/>
            <a:ext cx="10517760" cy="1609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Trava se generira u random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Noise-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putem </a:t>
            </a:r>
            <a:r>
              <a:rPr b="1" i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Perlin noise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algoritma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Min Width, Max Width, Min Height,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Max Height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kontrolirate veličinu trave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Calibri"/>
              </a:rPr>
              <a:t>Za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 kamenje se koristi 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full mesh 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te se ono dodaje u 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Add Detail Mesh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Box 5"/>
          <p:cNvSpPr/>
          <p:nvPr/>
        </p:nvSpPr>
        <p:spPr>
          <a:xfrm>
            <a:off x="9185760" y="1326600"/>
            <a:ext cx="2693880" cy="32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Grass, flowers, rocks</a:t>
            </a:r>
            <a:endParaRPr b="0" lang="hr-HR" sz="20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Za travu – 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textured quads</a:t>
            </a:r>
            <a:endParaRPr b="0" lang="hr-HR" sz="20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Billboard –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ukoliko je uključen, automatski se trava okreće prema kameri</a:t>
            </a:r>
            <a:endParaRPr b="0" lang="hr-HR" sz="20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Render Mode – Grass –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trava će se njihati na vjetru</a:t>
            </a:r>
            <a:endParaRPr b="0" lang="hr-HR" sz="2000" spc="-1" strike="noStrike">
              <a:latin typeface="Arial"/>
            </a:endParaRPr>
          </a:p>
        </p:txBody>
      </p:sp>
      <p:pic>
        <p:nvPicPr>
          <p:cNvPr id="175" name="Picture 183" descr=""/>
          <p:cNvPicPr/>
          <p:nvPr/>
        </p:nvPicPr>
        <p:blipFill>
          <a:blip r:embed="rId2"/>
          <a:stretch/>
        </p:blipFill>
        <p:spPr>
          <a:xfrm>
            <a:off x="720000" y="1326600"/>
            <a:ext cx="8279640" cy="288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708" dur="indefinite" restart="never" nodeType="tmRoot">
          <p:childTnLst>
            <p:seq>
              <p:cTn id="709" dur="indefinite" nodeType="mainSeq">
                <p:childTnLst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4" dur="5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5" dur="5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16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2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4" fill="hold">
                      <p:stCondLst>
                        <p:cond delay="indefinite"/>
                      </p:stCondLst>
                      <p:childTnLst>
                        <p:par>
                          <p:cTn id="725" fill="hold">
                            <p:stCondLst>
                              <p:cond delay="0"/>
                            </p:stCondLst>
                            <p:childTnLst>
                              <p:par>
                                <p:cTn id="72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3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5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6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37" dur="5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8" fill="hold">
                      <p:stCondLst>
                        <p:cond delay="indefinite"/>
                      </p:stCondLst>
                      <p:childTnLst>
                        <p:par>
                          <p:cTn id="739" fill="hold">
                            <p:stCondLst>
                              <p:cond delay="0"/>
                            </p:stCondLst>
                            <p:childTnLst>
                              <p:par>
                                <p:cTn id="74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2" dur="500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3" dur="500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44" dur="500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9" dur="500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0" dur="500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51" dur="500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Terrain Settings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720000" y="5006520"/>
            <a:ext cx="4161600" cy="1627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Mesh Resolution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generira veličinu i visinu Terrain-a s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Terrain Width, Terrain Length i Terrain Height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Box 5"/>
          <p:cNvSpPr/>
          <p:nvPr/>
        </p:nvSpPr>
        <p:spPr>
          <a:xfrm>
            <a:off x="4976280" y="1326600"/>
            <a:ext cx="6726960" cy="695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Basic Terrain</a:t>
            </a:r>
            <a:endParaRPr b="0" lang="hr-HR" sz="20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Grouping ID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 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Auto Connect </a:t>
            </a:r>
            <a:endParaRPr b="0" lang="hr-HR" sz="20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Base Map Dist. 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–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granica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do kad su teksture u visokoj rezoluciji</a:t>
            </a:r>
            <a:endParaRPr b="0" lang="hr-HR" sz="20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Cast Shadows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 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Reflection –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postavke kako sjene i refleksija utječu na objekte</a:t>
            </a:r>
            <a:endParaRPr b="0" lang="hr-HR" sz="20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Material </a:t>
            </a:r>
            <a:endParaRPr b="0" lang="hr-HR" sz="20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Tree &amp; Detail Objects</a:t>
            </a:r>
            <a:endParaRPr b="0" lang="hr-HR" sz="20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Draw 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treba uključiti da se mogu unositi drveće i objekti</a:t>
            </a:r>
            <a:endParaRPr b="0" lang="hr-HR" sz="20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Detail Distance 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granica od kada su vidljivi trava i objekti</a:t>
            </a:r>
            <a:endParaRPr b="0" lang="hr-HR" sz="20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Tree Distance –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granica od kada su vidljiva drveća</a:t>
            </a:r>
            <a:endParaRPr b="0" lang="hr-HR" sz="20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Max Mesh Trees –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maksimalni broj drveća koje se renderira kao 3d Mesh, sve ostalo su Billboardovi </a:t>
            </a:r>
            <a:endParaRPr b="0" lang="hr-H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000" spc="-1" strike="noStrike">
              <a:latin typeface="Arial"/>
            </a:endParaRPr>
          </a:p>
        </p:txBody>
      </p:sp>
      <p:pic>
        <p:nvPicPr>
          <p:cNvPr id="179" name="Picture 2" descr="Graphical user interface, text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719280" y="1324800"/>
            <a:ext cx="4015800" cy="335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752" dur="indefinite" restart="never" nodeType="tmRoot">
          <p:childTnLst>
            <p:seq>
              <p:cTn id="753" dur="indefinite" nodeType="mainSeq">
                <p:childTnLst>
                  <p:par>
                    <p:cTn id="754" fill="hold">
                      <p:stCondLst>
                        <p:cond delay="indefinite"/>
                      </p:stCondLst>
                      <p:childTnLst>
                        <p:par>
                          <p:cTn id="755" fill="hold">
                            <p:stCondLst>
                              <p:cond delay="0"/>
                            </p:stCondLst>
                            <p:childTnLst>
                              <p:par>
                                <p:cTn id="75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8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9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60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6" dur="500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7" dur="500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8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Heightmaps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375520" y="5508360"/>
            <a:ext cx="6103800" cy="1135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Možete preuzeti Heightmap bilo koje stvarne lokacije na svijetu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Picture 3" descr="A picture containing indoor, laying, sleeping, pillow&#10;&#10;Description automatically generated"/>
          <p:cNvPicPr/>
          <p:nvPr/>
        </p:nvPicPr>
        <p:blipFill>
          <a:blip r:embed="rId2"/>
          <a:stretch/>
        </p:blipFill>
        <p:spPr>
          <a:xfrm>
            <a:off x="747000" y="1332720"/>
            <a:ext cx="4424760" cy="442476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2"/>
          <p:cNvSpPr/>
          <p:nvPr/>
        </p:nvSpPr>
        <p:spPr>
          <a:xfrm>
            <a:off x="5379480" y="1330200"/>
            <a:ext cx="6364080" cy="336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Heightmap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sprema visinu Terrain-a</a:t>
            </a:r>
            <a:endParaRPr b="0" lang="hr-HR" sz="2400" spc="-1" strike="noStrike">
              <a:latin typeface="Arial"/>
            </a:endParaRPr>
          </a:p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Kada mijenjate Terrain, vi ustvari crtate po Heightmap-i, odnosno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grayscale teksturi</a:t>
            </a:r>
            <a:endParaRPr b="0" lang="hr-HR" sz="2400" spc="-1" strike="noStrike">
              <a:latin typeface="Arial"/>
            </a:endParaRPr>
          </a:p>
          <a:p>
            <a:pPr marL="34308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Heightmap se može i importati, a to se radi u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Terrain Settings &gt;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Texture Resolutions</a:t>
            </a:r>
            <a:endParaRPr b="0" lang="hr-H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400" spc="-1" strike="noStrike">
              <a:latin typeface="Arial"/>
            </a:endParaRPr>
          </a:p>
        </p:txBody>
      </p:sp>
      <p:pic>
        <p:nvPicPr>
          <p:cNvPr id="184" name="Picture 10" descr="Graphical user interface, application&#10;&#10;Description automatically generated"/>
          <p:cNvPicPr/>
          <p:nvPr/>
        </p:nvPicPr>
        <p:blipFill>
          <a:blip r:embed="rId3"/>
          <a:stretch/>
        </p:blipFill>
        <p:spPr>
          <a:xfrm>
            <a:off x="5820840" y="3549600"/>
            <a:ext cx="5651280" cy="168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779" dur="indefinite" restart="never" nodeType="tmRoot">
          <p:childTnLst>
            <p:seq>
              <p:cTn id="780" dur="indefinite" nodeType="mainSeq">
                <p:childTnLst>
                  <p:par>
                    <p:cTn id="781" fill="hold">
                      <p:stCondLst>
                        <p:cond delay="indefinite"/>
                      </p:stCondLst>
                      <p:childTnLst>
                        <p:par>
                          <p:cTn id="782" fill="hold">
                            <p:stCondLst>
                              <p:cond delay="0"/>
                            </p:stCondLst>
                            <p:childTnLst>
                              <p:par>
                                <p:cTn id="78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5" dur="5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6" dur="5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87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9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0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0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3" dur="5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4" dur="5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15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Stvaranje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Terrain-a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82200" y="1410120"/>
            <a:ext cx="10514880" cy="532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GameObject &gt; 3D Object &gt; Terrain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Picture 4" descr="Graphical user interface&#10;&#10;Description automatically generated"/>
          <p:cNvPicPr/>
          <p:nvPr/>
        </p:nvPicPr>
        <p:blipFill>
          <a:blip r:embed="rId2"/>
          <a:stretch/>
        </p:blipFill>
        <p:spPr>
          <a:xfrm>
            <a:off x="683280" y="2117880"/>
            <a:ext cx="5641920" cy="3210120"/>
          </a:xfrm>
          <a:prstGeom prst="rect">
            <a:avLst/>
          </a:prstGeom>
          <a:ln w="0">
            <a:noFill/>
          </a:ln>
        </p:spPr>
      </p:pic>
      <p:sp>
        <p:nvSpPr>
          <p:cNvPr id="120" name="TextBox 4"/>
          <p:cNvSpPr/>
          <p:nvPr/>
        </p:nvSpPr>
        <p:spPr>
          <a:xfrm>
            <a:off x="6923880" y="5321880"/>
            <a:ext cx="4872600" cy="12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lvl="1" marL="914400" indent="-285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Stvaraju se i:</a:t>
            </a:r>
            <a:endParaRPr b="0" lang="hr-HR" sz="2400" spc="-1" strike="noStrike">
              <a:latin typeface="Arial"/>
            </a:endParaRPr>
          </a:p>
          <a:p>
            <a:pPr lvl="2" marL="1371600" indent="-285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Terrain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Asset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u Project-u</a:t>
            </a:r>
            <a:endParaRPr b="0" lang="hr-HR" sz="2400" spc="-1" strike="noStrike">
              <a:latin typeface="Arial"/>
            </a:endParaRPr>
          </a:p>
          <a:p>
            <a:pPr lvl="2" marL="1371600" indent="-285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Toolbar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u Inspector-u</a:t>
            </a:r>
            <a:endParaRPr b="0" lang="hr-HR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Heightmap stvarne lokacije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/>
          <p:nvPr/>
        </p:nvSpPr>
        <p:spPr>
          <a:xfrm>
            <a:off x="6689520" y="1330200"/>
            <a:ext cx="5472000" cy="40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https://terrain.party/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 (trenutno ne radi)</a:t>
            </a:r>
            <a:endParaRPr b="0" lang="hr-HR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3"/>
              </a:rPr>
              <a:t>https://cs.heightmap.skydark.pl/</a:t>
            </a:r>
            <a:endParaRPr b="0" lang="hr-HR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Skinuti zip s PNG datotekom i informacijama o visini i lokaciji</a:t>
            </a:r>
            <a:endParaRPr b="0" lang="hr-HR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PNG otvoriti u Photoshopu ili GIMP-u </a:t>
            </a:r>
            <a:endParaRPr b="0" lang="hr-HR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Spremiti u .raw formatu</a:t>
            </a:r>
            <a:endParaRPr b="0" lang="hr-HR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Importati u Unity</a:t>
            </a:r>
            <a:endParaRPr b="0" lang="hr-HR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Paziti na 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Terrain Width, Terrain Length i Terrain Height</a:t>
            </a:r>
            <a:endParaRPr b="0" lang="hr-H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hr-HR" sz="2800" spc="-1" strike="noStrike">
              <a:latin typeface="Arial"/>
            </a:endParaRPr>
          </a:p>
        </p:txBody>
      </p:sp>
      <p:pic>
        <p:nvPicPr>
          <p:cNvPr id="187" name="Picture 3" descr="Map&#10;&#10;Description automatically generated"/>
          <p:cNvPicPr/>
          <p:nvPr/>
        </p:nvPicPr>
        <p:blipFill>
          <a:blip r:embed="rId4"/>
          <a:stretch/>
        </p:blipFill>
        <p:spPr>
          <a:xfrm>
            <a:off x="728640" y="1329480"/>
            <a:ext cx="5660640" cy="409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816" dur="indefinite" restart="never" nodeType="tmRoot">
          <p:childTnLst>
            <p:seq>
              <p:cTn id="817" dur="indefinite" nodeType="mainSeq">
                <p:childTnLst>
                  <p:par>
                    <p:cTn id="818" fill="hold">
                      <p:stCondLst>
                        <p:cond delay="indefinite"/>
                      </p:stCondLst>
                      <p:childTnLst>
                        <p:par>
                          <p:cTn id="819" fill="hold">
                            <p:stCondLst>
                              <p:cond delay="0"/>
                            </p:stCondLst>
                            <p:childTnLst>
                              <p:par>
                                <p:cTn id="82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2" dur="5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3" dur="5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24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3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Psunj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Picture 3" descr=""/>
          <p:cNvPicPr/>
          <p:nvPr/>
        </p:nvPicPr>
        <p:blipFill>
          <a:blip r:embed="rId2"/>
          <a:stretch/>
        </p:blipFill>
        <p:spPr>
          <a:xfrm>
            <a:off x="1351080" y="1315080"/>
            <a:ext cx="9303480" cy="552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839" dur="indefinite" restart="never" nodeType="tmRoot">
          <p:childTnLst>
            <p:seq>
              <p:cTn id="840" dur="indefinite" nodeType="mainSeq">
                <p:childTnLst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5" dur="5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6" dur="5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47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>
                      <p:stCondLst>
                        <p:cond delay="indefinite"/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5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 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Ne zaboravite na Ctrl + 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258120" y="13233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Toolbar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3581280" y="1321560"/>
            <a:ext cx="5198040" cy="310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Sadrži: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Create Neighbor Terrains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Paint Terrain (Terrain Tools)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Paint Trees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Paint Details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Terrain Settings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Picture 5" descr=""/>
          <p:cNvPicPr/>
          <p:nvPr/>
        </p:nvPicPr>
        <p:blipFill>
          <a:blip r:embed="rId2"/>
          <a:stretch/>
        </p:blipFill>
        <p:spPr>
          <a:xfrm>
            <a:off x="645120" y="1325520"/>
            <a:ext cx="2567520" cy="411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5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1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1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9" dur="1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" dur="10" fill="hold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" dur="10" fill="hold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6" dur="1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10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10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3" dur="1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" dur="10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" dur="10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0" dur="1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" dur="10" fill="hold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" dur="10" fill="hold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7" dur="10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2" dur="10" fill="hold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" dur="10" fill="hold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4" dur="10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Create Neighbor Terrains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935400" y="1328400"/>
            <a:ext cx="5117400" cy="49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4000"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Ukoliko je 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Fill Heightmap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isključen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– novi Terrain bez visine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Ukoliko je uključen: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Mirror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– zrcali susjedni Terrain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Clamp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– postepeno korigira visinu ovisno o visini svih susjednih Terrain Tile-ova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ako nema susjednih Tile-ova, visina je 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Da bi funkcioniralo: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Terrain Settings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Grouping ID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– svi na istom ID-u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Auto Connect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Picture 6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595800" y="1326240"/>
            <a:ext cx="6087960" cy="346104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7" descr="Graphical user interface, text, application&#10;&#10;Description automatically generated"/>
          <p:cNvPicPr/>
          <p:nvPr/>
        </p:nvPicPr>
        <p:blipFill>
          <a:blip r:embed="rId3"/>
          <a:stretch/>
        </p:blipFill>
        <p:spPr>
          <a:xfrm>
            <a:off x="4067640" y="4971240"/>
            <a:ext cx="2618640" cy="131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3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" dur="500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4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2" dur="500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4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9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500" fill="hold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1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5" dur="500" fill="hold"/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" dur="500" fill="hold"/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500" fill="hold"/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1" dur="500"/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Terrain Tools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3618720" y="1326240"/>
            <a:ext cx="3711960" cy="3207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Sadrži: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Raise or Lover Terrain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Paint Holes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Paint Texture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Set Height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Smooth Height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Stamp Terrain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Picture 4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700560" y="1330200"/>
            <a:ext cx="2647080" cy="35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79" dur="indefinite" restart="never" nodeType="tmRoot">
          <p:childTnLst>
            <p:seq>
              <p:cTn id="180" dur="indefinite" nodeType="mainSeq">
                <p:childTnLst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5" dur="5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" dur="5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9" dur="5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0" dur="5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1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4" dur="500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5" dur="500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6" dur="5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9" dur="500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0" dur="500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1" dur="5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4" dur="500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5" dur="500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6" dur="500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9" dur="500" fill="hold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0" dur="500" fill="hold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1" dur="500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4" dur="500" fill="hold"/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5" dur="500" fill="hold"/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6" dur="500"/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9" dur="500" fill="hold"/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" dur="500" fill="hold"/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1" dur="500"/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Raise or Lover Terrain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7964640" y="1323360"/>
            <a:ext cx="3925440" cy="362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Birate: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Brushes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Brush size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Opacity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Raznovrsnijim kombinacijama utječete na bolji izgled Terrain-a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734400" y="5271840"/>
            <a:ext cx="10211760" cy="110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Lijevim klikom miša (Mouse 0) dižete Terrain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Shiftom i lijevim klikom miša (Shift + Mouse 0) spuštate Terrain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Picture 5" descr=""/>
          <p:cNvPicPr/>
          <p:nvPr/>
        </p:nvPicPr>
        <p:blipFill>
          <a:blip r:embed="rId2"/>
          <a:stretch/>
        </p:blipFill>
        <p:spPr>
          <a:xfrm>
            <a:off x="723240" y="1328040"/>
            <a:ext cx="6976800" cy="365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232" dur="indefinite" restart="never" nodeType="tmRoot">
          <p:childTnLst>
            <p:seq>
              <p:cTn id="233" dur="indefinite" nodeType="mainSeq">
                <p:childTnLst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8" dur="125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9" dur="125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0" dur="125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2" dur="5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3" dur="5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4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7" dur="5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5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9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2" dur="5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3" dur="5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4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7" dur="500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8" dur="500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9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4" dur="500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5" dur="500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76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1" dur="125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2" dur="125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3" dur="125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8" dur="125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9" dur="125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0" dur="125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Paint Holes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735480" y="5248800"/>
            <a:ext cx="9643320" cy="99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Lijevi klik miša (Mouse 0) pravi rupu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Shift i lijevi klik miša (Shift + Mouse 0) vraća uništenu texturu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Picture 5" descr="Chart, surfac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736920" y="1328040"/>
            <a:ext cx="6951960" cy="3632400"/>
          </a:xfrm>
          <a:prstGeom prst="rect">
            <a:avLst/>
          </a:prstGeom>
          <a:ln w="0">
            <a:noFill/>
          </a:ln>
        </p:spPr>
      </p:pic>
      <p:sp>
        <p:nvSpPr>
          <p:cNvPr id="138" name="TextBox 4"/>
          <p:cNvSpPr/>
          <p:nvPr/>
        </p:nvSpPr>
        <p:spPr>
          <a:xfrm>
            <a:off x="7859160" y="1330200"/>
            <a:ext cx="4110480" cy="23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 stvaranje jama i špilja:</a:t>
            </a:r>
            <a:endParaRPr b="0" lang="hr-HR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ProBuilder i PolyBrush</a:t>
            </a:r>
            <a:endParaRPr b="0" lang="hr-HR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Unity Registry</a:t>
            </a:r>
            <a:endParaRPr b="0" lang="hr-HR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Digger</a:t>
            </a:r>
            <a:endParaRPr b="0" lang="hr-HR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Asset Store ($)</a:t>
            </a:r>
            <a:endParaRPr b="0" lang="hr-H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291" dur="indefinite" restart="never" nodeType="tmRoot">
          <p:childTnLst>
            <p:seq>
              <p:cTn id="292" dur="indefinite" nodeType="mainSeq">
                <p:childTnLst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7" dur="5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8" dur="5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9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1" dur="5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2" dur="5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3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8" dur="50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9" dur="50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0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Paint Texture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7870320" y="1326240"/>
            <a:ext cx="4318200" cy="212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 slikanje tekstura: 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Edit Terrain Layers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Bazni Layer koji boji cijeli Terrain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Svaki idući Layer se nanosi ručno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Picture 4" descr="Graphical user interface, surfac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745560" y="1329840"/>
            <a:ext cx="6887160" cy="37328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4"/>
          <p:cNvSpPr/>
          <p:nvPr/>
        </p:nvSpPr>
        <p:spPr>
          <a:xfrm>
            <a:off x="749880" y="5763600"/>
            <a:ext cx="986040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Lijevim klikom miša (Mouse 0) nanosi se Layer</a:t>
            </a:r>
            <a:endParaRPr b="0" lang="hr-HR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328" dur="indefinite" restart="never" nodeType="tmRoot">
          <p:childTnLst>
            <p:seq>
              <p:cTn id="329" dur="indefinite" nodeType="mainSeq">
                <p:childTnLst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5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6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8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9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50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3" dur="500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4" dur="500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55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8" dur="500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9" dur="500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0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3" dur="500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4" dur="500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5" dur="5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-1800" y="14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     </a:t>
            </a:r>
            <a:r>
              <a:rPr b="0" lang="en-US" sz="5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Edit Terrain Layers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7878960" y="1300320"/>
            <a:ext cx="4309560" cy="542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Svaki Layer sadrži: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Diffuse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– primarni sloj koji sadrži samo boju teksture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Normal Map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– sloj koji sadrži oblik teksture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Crvenom i plavom bojom se pokazuje smjer odbijanja fotona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Mask Map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– sloj koji sadrži dodatne informacije o teksturi, npr. koliko se sjaji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Nijanse sive između crne i bijele boje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Picture 5" descr=""/>
          <p:cNvPicPr/>
          <p:nvPr/>
        </p:nvPicPr>
        <p:blipFill>
          <a:blip r:embed="rId2"/>
          <a:stretch/>
        </p:blipFill>
        <p:spPr>
          <a:xfrm>
            <a:off x="663120" y="1328040"/>
            <a:ext cx="6916320" cy="3967560"/>
          </a:xfrm>
          <a:prstGeom prst="rect">
            <a:avLst/>
          </a:prstGeom>
          <a:ln w="0">
            <a:noFill/>
          </a:ln>
        </p:spPr>
      </p:pic>
      <p:sp>
        <p:nvSpPr>
          <p:cNvPr id="146" name="TextBox 3"/>
          <p:cNvSpPr/>
          <p:nvPr/>
        </p:nvSpPr>
        <p:spPr>
          <a:xfrm>
            <a:off x="663120" y="5503680"/>
            <a:ext cx="6465960" cy="9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Tiling Settings-ima se kontrolira uzorak teksture u Layout-u</a:t>
            </a:r>
            <a:endParaRPr b="0" lang="hr-HR" sz="18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Size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(Veličina)</a:t>
            </a:r>
            <a:endParaRPr b="0" lang="hr-HR" sz="18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Offset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(Pomak)</a:t>
            </a:r>
            <a:endParaRPr b="0" lang="hr-HR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373" dur="indefinite" restart="never" nodeType="tmRoot">
          <p:childTnLst>
            <p:seq>
              <p:cTn id="374" dur="indefinite" nodeType="mainSeq">
                <p:childTnLst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9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0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1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3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4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5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0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1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2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7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8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9" dur="5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2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3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14" dur="5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9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0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1" dur="5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4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5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6" dur="5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Application>LibreOffice/7.2.1.2$Windows_X86_64 LibreOffice_project/87b77fad49947c1441b67c559c339af8f3517e22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2021-10-07T13:45:07Z</dcterms:created>
  <dc:creator/>
  <dc:description/>
  <dc:language>hr-HR</dc:language>
  <cp:lastModifiedBy/>
  <dcterms:modified xsi:type="dcterms:W3CDTF">2021-10-11T01:31:46Z</dcterms:modified>
  <cp:revision>1549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22</vt:i4>
  </property>
</Properties>
</file>